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3" d="100"/>
          <a:sy n="143" d="100"/>
        </p:scale>
        <p:origin x="19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211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9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8.png"/><Relationship Id="rId9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852160" y="-1188720"/>
            <a:ext cx="3840480" cy="3840480"/>
          </a:xfrm>
          <a:prstGeom prst="ellipse">
            <a:avLst/>
          </a:prstGeom>
          <a:solidFill>
            <a:srgbClr val="1E3A5F">
              <a:alpha val="4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7132320" y="2377440"/>
            <a:ext cx="2926080" cy="2926080"/>
          </a:xfrm>
          <a:prstGeom prst="ellipse">
            <a:avLst/>
          </a:prstGeom>
          <a:solidFill>
            <a:srgbClr val="1A73E8">
              <a:alpha val="22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5120640" y="3474720"/>
            <a:ext cx="1463040" cy="1463040"/>
          </a:xfrm>
          <a:prstGeom prst="ellipse">
            <a:avLst/>
          </a:prstGeom>
          <a:solidFill>
            <a:srgbClr val="00D4FF">
              <a:alpha val="18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502920" y="640080"/>
            <a:ext cx="2331720" cy="384048"/>
          </a:xfrm>
          <a:prstGeom prst="roundRect">
            <a:avLst>
              <a:gd name="adj" fmla="val 50000"/>
            </a:avLst>
          </a:prstGeom>
          <a:solidFill>
            <a:srgbClr val="1E3A5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502920" y="640080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1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BTS SIO 2 ANNÉES DE STAGE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141732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Synthèse de mes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57200" y="201168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deux stages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475488" y="27889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 développement web à l'infrastructure cloud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02920" y="3886200"/>
            <a:ext cx="2560320" cy="77724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502920" y="3886200"/>
            <a:ext cx="54864" cy="77724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667512" y="3968496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CANDIDAT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667512" y="42062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Léo Dautriche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46120" y="3886200"/>
            <a:ext cx="2560320" cy="77724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3246120" y="3886200"/>
            <a:ext cx="54864" cy="77724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3410712" y="3968496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1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3410712" y="42062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tête dans la toile · 2025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989320" y="3886200"/>
            <a:ext cx="2560320" cy="77724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5989320" y="3886200"/>
            <a:ext cx="54864" cy="77724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6153912" y="3968496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2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6153912" y="42062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France Nuage · 2026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02920" y="47548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EPSI Nantes · BTS SIO SISR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  BILAN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486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 progression Dev → Infrastructure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02920" y="1280160"/>
            <a:ext cx="2606040" cy="274320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2606040" cy="54864"/>
          </a:xfrm>
          <a:prstGeom prst="rect">
            <a:avLst/>
          </a:prstGeom>
          <a:solidFill>
            <a:srgbClr val="1A73E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704088" y="1508760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A73E8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812" y="1633484"/>
            <a:ext cx="317480" cy="317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04088" y="21945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Année 1 Développement</a:t>
            </a:r>
            <a:endParaRPr lang="en-US" sz="1250" dirty="0"/>
          </a:p>
        </p:txBody>
      </p:sp>
      <p:sp>
        <p:nvSpPr>
          <p:cNvPr id="9" name="Text 6"/>
          <p:cNvSpPr/>
          <p:nvPr/>
        </p:nvSpPr>
        <p:spPr>
          <a:xfrm>
            <a:off x="704088" y="274320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Front-end : HTML, SCSS, JS</a:t>
            </a:r>
            <a:endParaRPr lang="en-US" sz="95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Scripting &amp; matériel (Raspberry Pi)</a:t>
            </a:r>
            <a:endParaRPr lang="en-US" sz="950" dirty="0"/>
          </a:p>
        </p:txBody>
      </p:sp>
      <p:sp>
        <p:nvSpPr>
          <p:cNvPr id="10" name="Shape 7"/>
          <p:cNvSpPr/>
          <p:nvPr/>
        </p:nvSpPr>
        <p:spPr>
          <a:xfrm>
            <a:off x="3291840" y="1280160"/>
            <a:ext cx="2606040" cy="274320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8"/>
          <p:cNvSpPr/>
          <p:nvPr/>
        </p:nvSpPr>
        <p:spPr>
          <a:xfrm>
            <a:off x="3291840" y="1280160"/>
            <a:ext cx="260604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3493008" y="1508760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00D4FF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7732" y="1633484"/>
            <a:ext cx="317480" cy="31748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493008" y="219456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Année 2 DevOps / Cloud</a:t>
            </a:r>
            <a:endParaRPr lang="en-US" sz="1250" dirty="0"/>
          </a:p>
        </p:txBody>
      </p:sp>
      <p:sp>
        <p:nvSpPr>
          <p:cNvPr id="15" name="Text 11"/>
          <p:cNvSpPr/>
          <p:nvPr/>
        </p:nvSpPr>
        <p:spPr>
          <a:xfrm>
            <a:off x="3493008" y="2743200"/>
            <a:ext cx="228600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Kubernetes, Helm, CI/CD</a:t>
            </a:r>
            <a:endParaRPr lang="en-US" sz="95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GitOps &amp; Infrastructure as Code</a:t>
            </a:r>
            <a:endParaRPr lang="en-US" sz="95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Sécurité, chiffrement, backup</a:t>
            </a:r>
            <a:endParaRPr lang="en-US" sz="950" dirty="0"/>
          </a:p>
          <a:p>
            <a:pPr marL="152400" indent="-152400">
              <a:spcAft>
                <a:spcPts val="500"/>
              </a:spcAft>
              <a:buSzPct val="100000"/>
              <a:buChar char="•"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Observabilité &amp; production</a:t>
            </a:r>
            <a:endParaRPr lang="en-US" sz="950" dirty="0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248" y="2514600"/>
            <a:ext cx="457200" cy="457200"/>
          </a:xfrm>
          <a:prstGeom prst="rect">
            <a:avLst/>
          </a:prstGeom>
        </p:spPr>
      </p:pic>
      <p:sp>
        <p:nvSpPr>
          <p:cNvPr id="17" name="Shape 12"/>
          <p:cNvSpPr/>
          <p:nvPr/>
        </p:nvSpPr>
        <p:spPr>
          <a:xfrm>
            <a:off x="6080760" y="1280160"/>
            <a:ext cx="2560320" cy="2743200"/>
          </a:xfrm>
          <a:prstGeom prst="rect">
            <a:avLst/>
          </a:prstGeom>
          <a:solidFill>
            <a:srgbClr val="1E3A5F"/>
          </a:solidFill>
          <a:ln w="12700">
            <a:solidFill>
              <a:srgbClr val="00D4FF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8" name="Text 13"/>
          <p:cNvSpPr/>
          <p:nvPr/>
        </p:nvSpPr>
        <p:spPr>
          <a:xfrm>
            <a:off x="6263640" y="1463040"/>
            <a:ext cx="2240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Compétences transversales</a:t>
            </a:r>
            <a:endParaRPr lang="en-US" sz="1250" dirty="0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09360" y="2212848"/>
            <a:ext cx="274320" cy="27432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693408" y="2194560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Autonomie</a:t>
            </a:r>
            <a:endParaRPr lang="en-US" sz="1100" dirty="0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9360" y="2688336"/>
            <a:ext cx="274320" cy="27432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6693408" y="2670048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</a:t>
            </a:r>
            <a:endParaRPr lang="en-US" sz="1100" dirty="0"/>
          </a:p>
        </p:txBody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09360" y="3163824"/>
            <a:ext cx="274320" cy="27432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6693408" y="3145536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Travail d'équipe</a:t>
            </a:r>
            <a:endParaRPr lang="en-US" sz="1100" dirty="0"/>
          </a:p>
        </p:txBody>
      </p:sp>
      <p:pic>
        <p:nvPicPr>
          <p:cNvPr id="25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09360" y="3639312"/>
            <a:ext cx="274320" cy="274320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6693408" y="3621024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Résolution de problèmes</a:t>
            </a:r>
            <a:endParaRPr lang="en-US" sz="1100" dirty="0"/>
          </a:p>
        </p:txBody>
      </p:sp>
      <p:sp>
        <p:nvSpPr>
          <p:cNvPr id="27" name="Text 18"/>
          <p:cNvSpPr/>
          <p:nvPr/>
        </p:nvSpPr>
        <p:spPr>
          <a:xfrm>
            <a:off x="457200" y="47594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Bilan des deux stages</a:t>
            </a:r>
            <a:endParaRPr lang="en-US" sz="800" dirty="0"/>
          </a:p>
        </p:txBody>
      </p:sp>
      <p:sp>
        <p:nvSpPr>
          <p:cNvPr id="28" name="Text 19"/>
          <p:cNvSpPr/>
          <p:nvPr/>
        </p:nvSpPr>
        <p:spPr>
          <a:xfrm>
            <a:off x="8321040" y="47594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217920" y="-1371600"/>
            <a:ext cx="4114800" cy="4114800"/>
          </a:xfrm>
          <a:prstGeom prst="ellipse">
            <a:avLst/>
          </a:prstGeom>
          <a:solidFill>
            <a:srgbClr val="1E3A5F">
              <a:alpha val="45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6949440" y="2926080"/>
            <a:ext cx="2560320" cy="2560320"/>
          </a:xfrm>
          <a:prstGeom prst="ellipse">
            <a:avLst/>
          </a:prstGeom>
          <a:solidFill>
            <a:srgbClr val="1A73E8">
              <a:alpha val="2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502920" y="868680"/>
            <a:ext cx="1554480" cy="384048"/>
          </a:xfrm>
          <a:prstGeom prst="roundRect">
            <a:avLst>
              <a:gd name="adj" fmla="val 50000"/>
            </a:avLst>
          </a:prstGeom>
          <a:solidFill>
            <a:srgbClr val="1E3A5F"/>
          </a:solidFill>
          <a:ln w="127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Text 4"/>
          <p:cNvSpPr/>
          <p:nvPr/>
        </p:nvSpPr>
        <p:spPr>
          <a:xfrm>
            <a:off x="502920" y="868680"/>
            <a:ext cx="15544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· CONCLUSION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57200" y="164592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Merci de votre attention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502920" y="2468880"/>
            <a:ext cx="5669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Deux stages complémentaires qui ont confirmé mon orientation vers l'infrastructure et le DevOps.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3932854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Léo Dautriche</a:t>
            </a:r>
            <a:endParaRPr lang="en-US" sz="1600" dirty="0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4407408"/>
            <a:ext cx="274320" cy="27432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914400" y="43891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Nantes · EPSI · BTS SIO SISR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1B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0292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Sommaire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48640" y="1097280"/>
            <a:ext cx="1280160" cy="0"/>
          </a:xfrm>
          <a:prstGeom prst="line">
            <a:avLst/>
          </a:prstGeom>
          <a:noFill/>
          <a:ln w="3175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Shape 2"/>
          <p:cNvSpPr/>
          <p:nvPr/>
        </p:nvSpPr>
        <p:spPr>
          <a:xfrm>
            <a:off x="3657600" y="1417320"/>
            <a:ext cx="5029200" cy="713232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3794760" y="1417320"/>
            <a:ext cx="8686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709160" y="1508760"/>
            <a:ext cx="3840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1ère année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09160" y="1810512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tête dans la toile — Développement web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3657600" y="2258568"/>
            <a:ext cx="5029200" cy="713232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3794760" y="2258568"/>
            <a:ext cx="8686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A7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4709160" y="2350008"/>
            <a:ext cx="3840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2ème année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709160" y="265176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France Nuage — DevOps &amp; Cloud souverain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657600" y="3099816"/>
            <a:ext cx="5029200" cy="713232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3794760" y="3099816"/>
            <a:ext cx="8686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3000" dirty="0"/>
          </a:p>
        </p:txBody>
      </p:sp>
      <p:sp>
        <p:nvSpPr>
          <p:cNvPr id="14" name="Text 12"/>
          <p:cNvSpPr/>
          <p:nvPr/>
        </p:nvSpPr>
        <p:spPr>
          <a:xfrm>
            <a:off x="4709160" y="3191256"/>
            <a:ext cx="3840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Bilan &amp; compétences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709160" y="3493008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Évolution Dev → Infrastructure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657600" y="3941064"/>
            <a:ext cx="5029200" cy="713232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3794760" y="3941064"/>
            <a:ext cx="8686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4709160" y="4032504"/>
            <a:ext cx="38404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Conclusion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709160" y="4334256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Bilan personnel &amp; perspectives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02920" y="2286000"/>
            <a:ext cx="27432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stages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2286000"/>
            <a:ext cx="4114800" cy="4114800"/>
          </a:xfrm>
          <a:prstGeom prst="ellipse">
            <a:avLst/>
          </a:prstGeom>
          <a:solidFill>
            <a:srgbClr val="1A2540">
              <a:alpha val="5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1E3A5F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2743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2000" dirty="0"/>
          </a:p>
        </p:txBody>
      </p:sp>
      <p:sp>
        <p:nvSpPr>
          <p:cNvPr id="5" name="Shape 3"/>
          <p:cNvSpPr/>
          <p:nvPr/>
        </p:nvSpPr>
        <p:spPr>
          <a:xfrm>
            <a:off x="594360" y="2697480"/>
            <a:ext cx="2011680" cy="0"/>
          </a:xfrm>
          <a:prstGeom prst="line">
            <a:avLst/>
          </a:prstGeom>
          <a:noFill/>
          <a:ln w="381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Text 4"/>
          <p:cNvSpPr/>
          <p:nvPr/>
        </p:nvSpPr>
        <p:spPr>
          <a:xfrm>
            <a:off x="3291840" y="18288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kern="0" spc="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1ÈRE ANNÉE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3291840" y="22402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tête dans la toile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3310128" y="29260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Développement Web · Front-end · Scripting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 L'ENTREPRISE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486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tête dans la toile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777240" y="1554480"/>
            <a:ext cx="640080" cy="640080"/>
          </a:xfrm>
          <a:prstGeom prst="roundRect">
            <a:avLst>
              <a:gd name="adj" fmla="val 22000"/>
            </a:avLst>
          </a:prstGeom>
          <a:solidFill>
            <a:srgbClr val="1A73E8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058" y="1695298"/>
            <a:ext cx="358445" cy="358445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157276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tête dans la toile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1554480" y="189280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Entreprise dans le </a:t>
            </a:r>
            <a:r>
              <a:rPr lang="en-US" sz="950" dirty="0" err="1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développement</a:t>
            </a: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web et </a:t>
            </a:r>
            <a:r>
              <a:rPr lang="en-US" sz="950" dirty="0" err="1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logicielles</a:t>
            </a:r>
            <a:endParaRPr lang="en-US" sz="950" dirty="0"/>
          </a:p>
        </p:txBody>
      </p:sp>
      <p:sp>
        <p:nvSpPr>
          <p:cNvPr id="13" name="Text 10"/>
          <p:cNvSpPr/>
          <p:nvPr/>
        </p:nvSpPr>
        <p:spPr>
          <a:xfrm>
            <a:off x="705395" y="2606040"/>
            <a:ext cx="3108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ACTIVITÉ</a:t>
            </a:r>
            <a:endParaRPr lang="en-US" sz="850" dirty="0"/>
          </a:p>
        </p:txBody>
      </p:sp>
      <p:sp>
        <p:nvSpPr>
          <p:cNvPr id="14" name="Text 11"/>
          <p:cNvSpPr/>
          <p:nvPr/>
        </p:nvSpPr>
        <p:spPr>
          <a:xfrm>
            <a:off x="705395" y="2857499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Sites vitrines, outils sur-mesure, interfaces, dev mobile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4343400" y="1280160"/>
            <a:ext cx="4297680" cy="114300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6" name="Shape 13"/>
          <p:cNvSpPr/>
          <p:nvPr/>
        </p:nvSpPr>
        <p:spPr>
          <a:xfrm>
            <a:off x="4617720" y="1536192"/>
            <a:ext cx="621792" cy="621792"/>
          </a:xfrm>
          <a:prstGeom prst="roundRect">
            <a:avLst>
              <a:gd name="adj" fmla="val 22000"/>
            </a:avLst>
          </a:prstGeom>
          <a:solidFill>
            <a:srgbClr val="7C3AED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514" y="1672986"/>
            <a:ext cx="348204" cy="348204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440680" y="1481328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1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Tuteur de stage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5440680" y="1719072"/>
            <a:ext cx="3017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Alan Ferronnière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5440680" y="2029968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Développeur &amp; Formateur à l'EPSI</a:t>
            </a:r>
            <a:endParaRPr lang="en-US" sz="950" dirty="0"/>
          </a:p>
        </p:txBody>
      </p:sp>
      <p:sp>
        <p:nvSpPr>
          <p:cNvPr id="21" name="Shape 17"/>
          <p:cNvSpPr/>
          <p:nvPr/>
        </p:nvSpPr>
        <p:spPr>
          <a:xfrm>
            <a:off x="4343400" y="2560320"/>
            <a:ext cx="4297680" cy="196596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" name="Shape 18"/>
          <p:cNvSpPr/>
          <p:nvPr/>
        </p:nvSpPr>
        <p:spPr>
          <a:xfrm>
            <a:off x="4617720" y="2788920"/>
            <a:ext cx="502920" cy="502920"/>
          </a:xfrm>
          <a:prstGeom prst="roundRect">
            <a:avLst>
              <a:gd name="adj" fmla="val 22000"/>
            </a:avLst>
          </a:prstGeom>
          <a:solidFill>
            <a:srgbClr val="00D4FF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8362" y="2899562"/>
            <a:ext cx="281635" cy="281635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5230368" y="2834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Technologies utilisées</a:t>
            </a:r>
            <a:endParaRPr lang="en-US" sz="1300" dirty="0"/>
          </a:p>
        </p:txBody>
      </p:sp>
      <p:sp>
        <p:nvSpPr>
          <p:cNvPr id="25" name="Shape 20"/>
          <p:cNvSpPr/>
          <p:nvPr/>
        </p:nvSpPr>
        <p:spPr>
          <a:xfrm>
            <a:off x="4617720" y="3429000"/>
            <a:ext cx="1188720" cy="384048"/>
          </a:xfrm>
          <a:prstGeom prst="roundRect">
            <a:avLst>
              <a:gd name="adj" fmla="val 19048"/>
            </a:avLst>
          </a:prstGeom>
          <a:solidFill>
            <a:srgbClr val="1E3A5F"/>
          </a:solidFill>
          <a:ln w="9525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1"/>
          <p:cNvSpPr/>
          <p:nvPr/>
        </p:nvSpPr>
        <p:spPr>
          <a:xfrm>
            <a:off x="4617720" y="342900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0F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.NET</a:t>
            </a:r>
            <a:endParaRPr lang="en-US" sz="1000" dirty="0"/>
          </a:p>
        </p:txBody>
      </p:sp>
      <p:sp>
        <p:nvSpPr>
          <p:cNvPr id="27" name="Shape 22"/>
          <p:cNvSpPr/>
          <p:nvPr/>
        </p:nvSpPr>
        <p:spPr>
          <a:xfrm>
            <a:off x="5943600" y="3429000"/>
            <a:ext cx="1188720" cy="384048"/>
          </a:xfrm>
          <a:prstGeom prst="roundRect">
            <a:avLst>
              <a:gd name="adj" fmla="val 19048"/>
            </a:avLst>
          </a:prstGeom>
          <a:solidFill>
            <a:srgbClr val="1E3A5F"/>
          </a:solidFill>
          <a:ln w="9525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3"/>
          <p:cNvSpPr/>
          <p:nvPr/>
        </p:nvSpPr>
        <p:spPr>
          <a:xfrm>
            <a:off x="5943600" y="342900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0F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HTML</a:t>
            </a:r>
            <a:endParaRPr lang="en-US" sz="1000" dirty="0"/>
          </a:p>
        </p:txBody>
      </p:sp>
      <p:sp>
        <p:nvSpPr>
          <p:cNvPr id="29" name="Shape 24"/>
          <p:cNvSpPr/>
          <p:nvPr/>
        </p:nvSpPr>
        <p:spPr>
          <a:xfrm>
            <a:off x="7269480" y="3429000"/>
            <a:ext cx="1188720" cy="384048"/>
          </a:xfrm>
          <a:prstGeom prst="roundRect">
            <a:avLst>
              <a:gd name="adj" fmla="val 19048"/>
            </a:avLst>
          </a:prstGeom>
          <a:solidFill>
            <a:srgbClr val="1E3A5F"/>
          </a:solidFill>
          <a:ln w="9525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5"/>
          <p:cNvSpPr/>
          <p:nvPr/>
        </p:nvSpPr>
        <p:spPr>
          <a:xfrm>
            <a:off x="7269480" y="342900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0F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SCSS</a:t>
            </a:r>
            <a:endParaRPr lang="en-US" sz="1000" dirty="0"/>
          </a:p>
        </p:txBody>
      </p:sp>
      <p:sp>
        <p:nvSpPr>
          <p:cNvPr id="31" name="Shape 26"/>
          <p:cNvSpPr/>
          <p:nvPr/>
        </p:nvSpPr>
        <p:spPr>
          <a:xfrm>
            <a:off x="4617720" y="3931920"/>
            <a:ext cx="1188720" cy="384048"/>
          </a:xfrm>
          <a:prstGeom prst="roundRect">
            <a:avLst>
              <a:gd name="adj" fmla="val 19048"/>
            </a:avLst>
          </a:prstGeom>
          <a:solidFill>
            <a:srgbClr val="1E3A5F"/>
          </a:solidFill>
          <a:ln w="9525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27"/>
          <p:cNvSpPr/>
          <p:nvPr/>
        </p:nvSpPr>
        <p:spPr>
          <a:xfrm>
            <a:off x="4617720" y="3931920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0F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JavaScript</a:t>
            </a:r>
            <a:endParaRPr lang="en-US" sz="1000" dirty="0"/>
          </a:p>
        </p:txBody>
      </p:sp>
      <p:sp>
        <p:nvSpPr>
          <p:cNvPr id="35" name="Shape 30"/>
          <p:cNvSpPr/>
          <p:nvPr/>
        </p:nvSpPr>
        <p:spPr>
          <a:xfrm>
            <a:off x="5943600" y="3931920"/>
            <a:ext cx="1188720" cy="384048"/>
          </a:xfrm>
          <a:prstGeom prst="roundRect">
            <a:avLst>
              <a:gd name="adj" fmla="val 19048"/>
            </a:avLst>
          </a:prstGeom>
          <a:solidFill>
            <a:srgbClr val="1E3A5F"/>
          </a:solidFill>
          <a:ln w="9525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1"/>
          <p:cNvSpPr/>
          <p:nvPr/>
        </p:nvSpPr>
        <p:spPr>
          <a:xfrm>
            <a:off x="5943600" y="3918857"/>
            <a:ext cx="1188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0F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WordPress</a:t>
            </a:r>
            <a:endParaRPr lang="en-US" sz="1000" dirty="0"/>
          </a:p>
        </p:txBody>
      </p:sp>
      <p:sp>
        <p:nvSpPr>
          <p:cNvPr id="37" name="Text 32"/>
          <p:cNvSpPr/>
          <p:nvPr/>
        </p:nvSpPr>
        <p:spPr>
          <a:xfrm>
            <a:off x="457200" y="47594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1ère année · La tête dans la toile</a:t>
            </a:r>
            <a:endParaRPr lang="en-US" sz="800" dirty="0"/>
          </a:p>
        </p:txBody>
      </p:sp>
      <p:sp>
        <p:nvSpPr>
          <p:cNvPr id="38" name="Text 33"/>
          <p:cNvSpPr/>
          <p:nvPr/>
        </p:nvSpPr>
        <p:spPr>
          <a:xfrm>
            <a:off x="8321040" y="47594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 MISSIONS RÉALISÉES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486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</a:t>
            </a:r>
            <a:r>
              <a:rPr lang="en-US" sz="23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projets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02920" y="1325880"/>
            <a:ext cx="2606040" cy="320040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502920" y="1325880"/>
            <a:ext cx="2606040" cy="54864"/>
          </a:xfrm>
          <a:prstGeom prst="rect">
            <a:avLst/>
          </a:prstGeom>
          <a:solidFill>
            <a:srgbClr val="1A73E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704088" y="1572768"/>
            <a:ext cx="640080" cy="640080"/>
          </a:xfrm>
          <a:prstGeom prst="roundRect">
            <a:avLst>
              <a:gd name="adj" fmla="val 22000"/>
            </a:avLst>
          </a:prstGeom>
          <a:solidFill>
            <a:srgbClr val="1A73E8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906" y="1713586"/>
            <a:ext cx="358445" cy="358445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04088" y="233172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Théâtre Francine Vasse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704088" y="26517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Site web « Les Laboratoires Vivants »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704088" y="3154680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Migration visite virtuelle 360° (</a:t>
            </a:r>
            <a:r>
              <a:rPr lang="en-US" sz="950" dirty="0" err="1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ThreeJS</a:t>
            </a: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→ Pannellum.js)</a:t>
            </a:r>
            <a:endParaRPr lang="en-US" sz="950" dirty="0"/>
          </a:p>
          <a:p>
            <a:pPr marL="152400" indent="-1524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Script JS d'auto-scroll vers le spectacle du mois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3264408" y="1325880"/>
            <a:ext cx="2606040" cy="320040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3264408" y="1325880"/>
            <a:ext cx="2606040" cy="54864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3" name="Shape 10"/>
          <p:cNvSpPr/>
          <p:nvPr/>
        </p:nvSpPr>
        <p:spPr>
          <a:xfrm>
            <a:off x="3465576" y="1572768"/>
            <a:ext cx="640080" cy="640080"/>
          </a:xfrm>
          <a:prstGeom prst="roundRect">
            <a:avLst>
              <a:gd name="adj" fmla="val 22000"/>
            </a:avLst>
          </a:prstGeom>
          <a:solidFill>
            <a:srgbClr val="00D4FF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6394" y="1713586"/>
            <a:ext cx="358445" cy="358445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465576" y="233172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Maison de la Poésie</a:t>
            </a:r>
            <a:endParaRPr lang="en-US" sz="1350" dirty="0"/>
          </a:p>
        </p:txBody>
      </p:sp>
      <p:sp>
        <p:nvSpPr>
          <p:cNvPr id="16" name="Text 12"/>
          <p:cNvSpPr/>
          <p:nvPr/>
        </p:nvSpPr>
        <p:spPr>
          <a:xfrm>
            <a:off x="3465576" y="26517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Bornes d'écoute MP3 sur Raspberry Pi 5</a:t>
            </a:r>
            <a:endParaRPr lang="en-US" sz="950" dirty="0"/>
          </a:p>
        </p:txBody>
      </p:sp>
      <p:sp>
        <p:nvSpPr>
          <p:cNvPr id="17" name="Text 13"/>
          <p:cNvSpPr/>
          <p:nvPr/>
        </p:nvSpPr>
        <p:spPr>
          <a:xfrm>
            <a:off x="3465576" y="3154680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Rotation d'écran tactile, </a:t>
            </a:r>
            <a:r>
              <a:rPr lang="en-US" sz="950" dirty="0" err="1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serveur</a:t>
            </a: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web, base de données</a:t>
            </a:r>
            <a:endParaRPr lang="en-US" sz="950" dirty="0"/>
          </a:p>
          <a:p>
            <a:pPr marL="152400" indent="-1524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Barre de recherche dopée à l'IA</a:t>
            </a:r>
            <a:endParaRPr lang="en-US" sz="950" dirty="0"/>
          </a:p>
        </p:txBody>
      </p:sp>
      <p:sp>
        <p:nvSpPr>
          <p:cNvPr id="18" name="Shape 14"/>
          <p:cNvSpPr/>
          <p:nvPr/>
        </p:nvSpPr>
        <p:spPr>
          <a:xfrm>
            <a:off x="6025896" y="1325880"/>
            <a:ext cx="2606040" cy="320040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5"/>
          <p:cNvSpPr/>
          <p:nvPr/>
        </p:nvSpPr>
        <p:spPr>
          <a:xfrm>
            <a:off x="6025896" y="1325880"/>
            <a:ext cx="2606040" cy="54864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0" name="Shape 16"/>
          <p:cNvSpPr/>
          <p:nvPr/>
        </p:nvSpPr>
        <p:spPr>
          <a:xfrm>
            <a:off x="6227064" y="1572768"/>
            <a:ext cx="640080" cy="640080"/>
          </a:xfrm>
          <a:prstGeom prst="roundRect">
            <a:avLst>
              <a:gd name="adj" fmla="val 22000"/>
            </a:avLst>
          </a:prstGeom>
          <a:solidFill>
            <a:srgbClr val="F59E0B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7882" y="1713586"/>
            <a:ext cx="358445" cy="358445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227064" y="2331720"/>
            <a:ext cx="2240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Missions annexes</a:t>
            </a:r>
            <a:endParaRPr lang="en-US" sz="1350" dirty="0"/>
          </a:p>
        </p:txBody>
      </p:sp>
      <p:sp>
        <p:nvSpPr>
          <p:cNvPr id="23" name="Text 18"/>
          <p:cNvSpPr/>
          <p:nvPr/>
        </p:nvSpPr>
        <p:spPr>
          <a:xfrm>
            <a:off x="6227064" y="2651760"/>
            <a:ext cx="2286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Automatisation de tâches</a:t>
            </a:r>
            <a:endParaRPr lang="en-US" sz="950" dirty="0"/>
          </a:p>
        </p:txBody>
      </p:sp>
      <p:sp>
        <p:nvSpPr>
          <p:cNvPr id="24" name="Text 19"/>
          <p:cNvSpPr/>
          <p:nvPr/>
        </p:nvSpPr>
        <p:spPr>
          <a:xfrm>
            <a:off x="6227064" y="3154680"/>
            <a:ext cx="22860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52400" indent="-1524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Workflows automatisés avec N8N</a:t>
            </a:r>
            <a:endParaRPr lang="en-US" sz="950" dirty="0"/>
          </a:p>
          <a:p>
            <a:pPr marL="152400" indent="-152400">
              <a:spcAft>
                <a:spcPts val="600"/>
              </a:spcAft>
              <a:buSzPct val="100000"/>
              <a:buChar char="•"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Gain de temps sur les tâches répétitives</a:t>
            </a:r>
            <a:endParaRPr lang="en-US" sz="950" dirty="0"/>
          </a:p>
        </p:txBody>
      </p:sp>
      <p:sp>
        <p:nvSpPr>
          <p:cNvPr id="25" name="Text 20"/>
          <p:cNvSpPr/>
          <p:nvPr/>
        </p:nvSpPr>
        <p:spPr>
          <a:xfrm>
            <a:off x="457200" y="47594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1ère année · La tête dans la toile</a:t>
            </a:r>
            <a:endParaRPr lang="en-US" sz="800" dirty="0"/>
          </a:p>
        </p:txBody>
      </p:sp>
      <p:sp>
        <p:nvSpPr>
          <p:cNvPr id="26" name="Text 21"/>
          <p:cNvSpPr/>
          <p:nvPr/>
        </p:nvSpPr>
        <p:spPr>
          <a:xfrm>
            <a:off x="8321040" y="47594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  PROJET PHARE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486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Bornes </a:t>
            </a:r>
            <a:r>
              <a:rPr lang="en-US" sz="23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d'écoute</a:t>
            </a: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pour Maison de la Poésie</a:t>
            </a:r>
            <a:endParaRPr lang="en-US" sz="2300" dirty="0"/>
          </a:p>
        </p:txBody>
      </p:sp>
      <p:sp>
        <p:nvSpPr>
          <p:cNvPr id="4" name="Text 2"/>
          <p:cNvSpPr/>
          <p:nvPr/>
        </p:nvSpPr>
        <p:spPr>
          <a:xfrm>
            <a:off x="502920" y="1143000"/>
            <a:ext cx="8138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Construire des bornes permettant d'écouter des fichiers MP3 via un écran tactile et des Raspberry Pi 5.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02920" y="1691640"/>
            <a:ext cx="3977640" cy="123444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704088" y="1938528"/>
            <a:ext cx="731520" cy="731520"/>
          </a:xfrm>
          <a:prstGeom prst="roundRect">
            <a:avLst>
              <a:gd name="adj" fmla="val 22000"/>
            </a:avLst>
          </a:prstGeom>
          <a:solidFill>
            <a:srgbClr val="1A73E8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5022" y="2099462"/>
            <a:ext cx="409651" cy="409651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54480" y="1837944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73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874520" y="1856232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Rotation d'écran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1554480" y="2194560"/>
            <a:ext cx="27889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Pivot de l'écran tactile via un script Bash dédié</a:t>
            </a:r>
            <a:endParaRPr lang="en-US" sz="950" dirty="0"/>
          </a:p>
        </p:txBody>
      </p:sp>
      <p:sp>
        <p:nvSpPr>
          <p:cNvPr id="11" name="Shape 8"/>
          <p:cNvSpPr/>
          <p:nvPr/>
        </p:nvSpPr>
        <p:spPr>
          <a:xfrm>
            <a:off x="4663440" y="1691640"/>
            <a:ext cx="3977640" cy="123444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4864608" y="1938528"/>
            <a:ext cx="731520" cy="731520"/>
          </a:xfrm>
          <a:prstGeom prst="roundRect">
            <a:avLst>
              <a:gd name="adj" fmla="val 22000"/>
            </a:avLst>
          </a:prstGeom>
          <a:solidFill>
            <a:srgbClr val="00D4FF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5542" y="2099462"/>
            <a:ext cx="409651" cy="409651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715000" y="1837944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6035040" y="1856232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Serveur web</a:t>
            </a:r>
            <a:endParaRPr lang="en-US" sz="1350" dirty="0"/>
          </a:p>
        </p:txBody>
      </p:sp>
      <p:sp>
        <p:nvSpPr>
          <p:cNvPr id="16" name="Text 12"/>
          <p:cNvSpPr/>
          <p:nvPr/>
        </p:nvSpPr>
        <p:spPr>
          <a:xfrm>
            <a:off x="5715000" y="2194560"/>
            <a:ext cx="27889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Raspberry Pi connectés à un </a:t>
            </a:r>
            <a:r>
              <a:rPr lang="en-US" sz="950" dirty="0" err="1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serveur</a:t>
            </a: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MP3 téléchargés en local</a:t>
            </a:r>
            <a:endParaRPr lang="en-US" sz="950" dirty="0"/>
          </a:p>
        </p:txBody>
      </p:sp>
      <p:sp>
        <p:nvSpPr>
          <p:cNvPr id="17" name="Shape 13"/>
          <p:cNvSpPr/>
          <p:nvPr/>
        </p:nvSpPr>
        <p:spPr>
          <a:xfrm>
            <a:off x="502920" y="3108960"/>
            <a:ext cx="3977640" cy="123444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8" name="Shape 14"/>
          <p:cNvSpPr/>
          <p:nvPr/>
        </p:nvSpPr>
        <p:spPr>
          <a:xfrm>
            <a:off x="704088" y="3355848"/>
            <a:ext cx="731520" cy="731520"/>
          </a:xfrm>
          <a:prstGeom prst="roundRect">
            <a:avLst>
              <a:gd name="adj" fmla="val 22000"/>
            </a:avLst>
          </a:prstGeom>
          <a:solidFill>
            <a:srgbClr val="10B981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5022" y="3516782"/>
            <a:ext cx="409651" cy="409651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554480" y="3255264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1874520" y="3273552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Stockage BDD</a:t>
            </a:r>
            <a:endParaRPr lang="en-US" sz="1350" dirty="0"/>
          </a:p>
        </p:txBody>
      </p:sp>
      <p:sp>
        <p:nvSpPr>
          <p:cNvPr id="22" name="Text 17"/>
          <p:cNvSpPr/>
          <p:nvPr/>
        </p:nvSpPr>
        <p:spPr>
          <a:xfrm>
            <a:off x="1554480" y="3611880"/>
            <a:ext cx="27889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Persistance des données et des fichiers en base PostgreSQL </a:t>
            </a:r>
            <a:r>
              <a:rPr lang="en-US" sz="950" dirty="0" err="1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synchronisation</a:t>
            </a: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des bases de données via un script dotnet</a:t>
            </a:r>
            <a:endParaRPr lang="en-US" sz="950" dirty="0"/>
          </a:p>
        </p:txBody>
      </p:sp>
      <p:sp>
        <p:nvSpPr>
          <p:cNvPr id="23" name="Shape 18"/>
          <p:cNvSpPr/>
          <p:nvPr/>
        </p:nvSpPr>
        <p:spPr>
          <a:xfrm>
            <a:off x="4663440" y="3108960"/>
            <a:ext cx="3977640" cy="123444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4" name="Shape 19"/>
          <p:cNvSpPr/>
          <p:nvPr/>
        </p:nvSpPr>
        <p:spPr>
          <a:xfrm>
            <a:off x="4864608" y="3355848"/>
            <a:ext cx="731520" cy="731520"/>
          </a:xfrm>
          <a:prstGeom prst="roundRect">
            <a:avLst>
              <a:gd name="adj" fmla="val 22000"/>
            </a:avLst>
          </a:prstGeom>
          <a:solidFill>
            <a:srgbClr val="7C3AED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5542" y="3516782"/>
            <a:ext cx="409651" cy="409651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715000" y="3255264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C3AE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27" name="Text 21"/>
          <p:cNvSpPr/>
          <p:nvPr/>
        </p:nvSpPr>
        <p:spPr>
          <a:xfrm>
            <a:off x="6035040" y="3273552"/>
            <a:ext cx="2468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Recherche IA</a:t>
            </a:r>
            <a:endParaRPr lang="en-US" sz="1350" dirty="0"/>
          </a:p>
        </p:txBody>
      </p:sp>
      <p:sp>
        <p:nvSpPr>
          <p:cNvPr id="28" name="Text 22"/>
          <p:cNvSpPr/>
          <p:nvPr/>
        </p:nvSpPr>
        <p:spPr>
          <a:xfrm>
            <a:off x="5715000" y="3611880"/>
            <a:ext cx="278892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Barre de recherche dopée à l'IA pour retrouver les MP3</a:t>
            </a:r>
            <a:endParaRPr lang="en-US" sz="950" dirty="0"/>
          </a:p>
        </p:txBody>
      </p:sp>
      <p:sp>
        <p:nvSpPr>
          <p:cNvPr id="29" name="Text 23"/>
          <p:cNvSpPr/>
          <p:nvPr/>
        </p:nvSpPr>
        <p:spPr>
          <a:xfrm>
            <a:off x="457200" y="47594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1ère année · Maison de la Poésie</a:t>
            </a:r>
            <a:endParaRPr lang="en-US" sz="800" dirty="0"/>
          </a:p>
        </p:txBody>
      </p:sp>
      <p:sp>
        <p:nvSpPr>
          <p:cNvPr id="30" name="Text 24"/>
          <p:cNvSpPr/>
          <p:nvPr/>
        </p:nvSpPr>
        <p:spPr>
          <a:xfrm>
            <a:off x="8321040" y="47594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2286000"/>
            <a:ext cx="4114800" cy="4114800"/>
          </a:xfrm>
          <a:prstGeom prst="ellipse">
            <a:avLst/>
          </a:prstGeom>
          <a:solidFill>
            <a:srgbClr val="1A2540">
              <a:alpha val="5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6858000" y="-1371600"/>
            <a:ext cx="3657600" cy="3657600"/>
          </a:xfrm>
          <a:prstGeom prst="ellipse">
            <a:avLst/>
          </a:prstGeom>
          <a:solidFill>
            <a:srgbClr val="1E3A5F">
              <a:alpha val="40000"/>
            </a:srgbClr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2743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2000" dirty="0"/>
          </a:p>
        </p:txBody>
      </p:sp>
      <p:sp>
        <p:nvSpPr>
          <p:cNvPr id="5" name="Shape 3"/>
          <p:cNvSpPr/>
          <p:nvPr/>
        </p:nvSpPr>
        <p:spPr>
          <a:xfrm>
            <a:off x="594360" y="2697480"/>
            <a:ext cx="2011680" cy="0"/>
          </a:xfrm>
          <a:prstGeom prst="line">
            <a:avLst/>
          </a:prstGeom>
          <a:noFill/>
          <a:ln w="38100">
            <a:solidFill>
              <a:srgbClr val="00D4F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Text 4"/>
          <p:cNvSpPr/>
          <p:nvPr/>
        </p:nvSpPr>
        <p:spPr>
          <a:xfrm>
            <a:off x="3291840" y="18288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kern="0" spc="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2ÈME ANNÉE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3291840" y="2240280"/>
            <a:ext cx="5486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France Nuage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3310128" y="29260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DevOps · Cloud souverain · Kubernetes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 L'ENTREPRISE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486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France </a:t>
            </a:r>
            <a:r>
              <a:rPr lang="en-US" sz="2300" b="1" dirty="0" err="1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Nuage</a:t>
            </a: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Cloud souverain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02920" y="1280160"/>
            <a:ext cx="3657600" cy="324612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777240" y="1554480"/>
            <a:ext cx="640080" cy="640080"/>
          </a:xfrm>
          <a:prstGeom prst="roundRect">
            <a:avLst>
              <a:gd name="adj" fmla="val 22000"/>
            </a:avLst>
          </a:prstGeom>
          <a:solidFill>
            <a:srgbClr val="00D4FF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Text 4"/>
          <p:cNvSpPr/>
          <p:nvPr/>
        </p:nvSpPr>
        <p:spPr>
          <a:xfrm>
            <a:off x="1554480" y="1627632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France Nuage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850188" y="2423160"/>
            <a:ext cx="31546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Spécialisée dans le cloud souverain et les technologies open source. 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777240" y="3794760"/>
            <a:ext cx="3154680" cy="502920"/>
          </a:xfrm>
          <a:prstGeom prst="rect">
            <a:avLst/>
          </a:prstGeom>
          <a:solidFill>
            <a:srgbClr val="1E3A5F"/>
          </a:solidFill>
          <a:ln/>
        </p:spPr>
        <p:txBody>
          <a:bodyPr/>
          <a:lstStyle/>
          <a:p>
            <a:endParaRPr lang="fr-FR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112" y="3904488"/>
            <a:ext cx="274320" cy="2743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234440" y="3794760"/>
            <a:ext cx="2651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0F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Essarts-en-Bocage, Vendée (85)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4343400" y="1280160"/>
            <a:ext cx="4297680" cy="96012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3" name="Shape 9"/>
          <p:cNvSpPr/>
          <p:nvPr/>
        </p:nvSpPr>
        <p:spPr>
          <a:xfrm>
            <a:off x="4572000" y="1499616"/>
            <a:ext cx="530352" cy="530352"/>
          </a:xfrm>
          <a:prstGeom prst="roundRect">
            <a:avLst>
              <a:gd name="adj" fmla="val 22000"/>
            </a:avLst>
          </a:prstGeom>
          <a:solidFill>
            <a:srgbClr val="1A73E8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8677" y="1616293"/>
            <a:ext cx="296997" cy="296997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5230368" y="144475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 &amp; Infrastructure</a:t>
            </a:r>
            <a:endParaRPr lang="en-US" sz="1300" dirty="0"/>
          </a:p>
        </p:txBody>
      </p:sp>
      <p:sp>
        <p:nvSpPr>
          <p:cNvPr id="16" name="Text 11"/>
          <p:cNvSpPr/>
          <p:nvPr/>
        </p:nvSpPr>
        <p:spPr>
          <a:xfrm>
            <a:off x="5230368" y="178308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Kubernetes · Helm · CI/CD · IaC</a:t>
            </a:r>
            <a:endParaRPr lang="en-US" sz="950" dirty="0"/>
          </a:p>
        </p:txBody>
      </p:sp>
      <p:sp>
        <p:nvSpPr>
          <p:cNvPr id="17" name="Shape 12"/>
          <p:cNvSpPr/>
          <p:nvPr/>
        </p:nvSpPr>
        <p:spPr>
          <a:xfrm>
            <a:off x="4343400" y="2377440"/>
            <a:ext cx="4297680" cy="96012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8" name="Shape 13"/>
          <p:cNvSpPr/>
          <p:nvPr/>
        </p:nvSpPr>
        <p:spPr>
          <a:xfrm>
            <a:off x="4572000" y="2596896"/>
            <a:ext cx="530352" cy="530352"/>
          </a:xfrm>
          <a:prstGeom prst="roundRect">
            <a:avLst>
              <a:gd name="adj" fmla="val 22000"/>
            </a:avLst>
          </a:prstGeom>
          <a:solidFill>
            <a:srgbClr val="10B981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8677" y="2713573"/>
            <a:ext cx="296997" cy="296997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230368" y="254203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Observabilité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5230368" y="288036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Grafana · Loki · Mimir · Tempo</a:t>
            </a:r>
            <a:endParaRPr lang="en-US" sz="950" dirty="0"/>
          </a:p>
        </p:txBody>
      </p:sp>
      <p:sp>
        <p:nvSpPr>
          <p:cNvPr id="22" name="Shape 16"/>
          <p:cNvSpPr/>
          <p:nvPr/>
        </p:nvSpPr>
        <p:spPr>
          <a:xfrm>
            <a:off x="4343400" y="3474720"/>
            <a:ext cx="4297680" cy="960120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3" name="Shape 17"/>
          <p:cNvSpPr/>
          <p:nvPr/>
        </p:nvSpPr>
        <p:spPr>
          <a:xfrm>
            <a:off x="4572000" y="3694176"/>
            <a:ext cx="530352" cy="530352"/>
          </a:xfrm>
          <a:prstGeom prst="roundRect">
            <a:avLst>
              <a:gd name="adj" fmla="val 22000"/>
            </a:avLst>
          </a:prstGeom>
          <a:solidFill>
            <a:srgbClr val="F59E0B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88677" y="3810853"/>
            <a:ext cx="296997" cy="296997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5230368" y="3639312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Sécurité</a:t>
            </a:r>
            <a:endParaRPr lang="en-US" sz="1300" dirty="0"/>
          </a:p>
        </p:txBody>
      </p:sp>
      <p:sp>
        <p:nvSpPr>
          <p:cNvPr id="26" name="Text 19"/>
          <p:cNvSpPr/>
          <p:nvPr/>
        </p:nvSpPr>
        <p:spPr>
          <a:xfrm>
            <a:off x="5230368" y="397764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GitOps · Sealed Secrets · chiffrement</a:t>
            </a:r>
            <a:endParaRPr lang="en-US" sz="950" dirty="0"/>
          </a:p>
        </p:txBody>
      </p:sp>
      <p:sp>
        <p:nvSpPr>
          <p:cNvPr id="27" name="Text 20"/>
          <p:cNvSpPr/>
          <p:nvPr/>
        </p:nvSpPr>
        <p:spPr>
          <a:xfrm>
            <a:off x="457200" y="47594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2ème année · France Nuage</a:t>
            </a:r>
            <a:endParaRPr lang="en-US" sz="800" dirty="0"/>
          </a:p>
        </p:txBody>
      </p:sp>
      <p:sp>
        <p:nvSpPr>
          <p:cNvPr id="28" name="Text 21"/>
          <p:cNvSpPr/>
          <p:nvPr/>
        </p:nvSpPr>
        <p:spPr>
          <a:xfrm>
            <a:off x="8321040" y="47594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pic>
        <p:nvPicPr>
          <p:cNvPr id="29" name="Image 28" descr="Kit Media - France Nuage">
            <a:extLst>
              <a:ext uri="{FF2B5EF4-FFF2-40B4-BE49-F238E27FC236}">
                <a16:creationId xmlns:a16="http://schemas.microsoft.com/office/drawing/2014/main" id="{07943868-E7C8-2B56-9DDE-4A68AA05AC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0188" y="1626775"/>
            <a:ext cx="495490" cy="49549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8229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200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  MISSIONS RÉALISÉES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4864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Industrialisation d'une plateforme cloud-native</a:t>
            </a:r>
            <a:endParaRPr lang="en-US" sz="2300" dirty="0"/>
          </a:p>
        </p:txBody>
      </p:sp>
      <p:sp>
        <p:nvSpPr>
          <p:cNvPr id="4" name="Shape 2"/>
          <p:cNvSpPr/>
          <p:nvPr/>
        </p:nvSpPr>
        <p:spPr>
          <a:xfrm>
            <a:off x="502920" y="1325880"/>
            <a:ext cx="3977640" cy="1444752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502920" y="1325880"/>
            <a:ext cx="54864" cy="1444752"/>
          </a:xfrm>
          <a:prstGeom prst="rect">
            <a:avLst/>
          </a:prstGeom>
          <a:solidFill>
            <a:srgbClr val="00D4FF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704088" y="1554480"/>
            <a:ext cx="658368" cy="658368"/>
          </a:xfrm>
          <a:prstGeom prst="roundRect">
            <a:avLst>
              <a:gd name="adj" fmla="val 22000"/>
            </a:avLst>
          </a:prstGeom>
          <a:solidFill>
            <a:srgbClr val="00D4FF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29" y="1699321"/>
            <a:ext cx="368686" cy="36868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08760" y="1527048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Helm Charts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508760" y="1892808"/>
            <a:ext cx="28346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9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charts créés : GitLab, Grafana,</a:t>
            </a:r>
            <a:endParaRPr lang="en-US" sz="9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Loki, Mimir, Nextcloud, n8n,</a:t>
            </a:r>
            <a:endParaRPr lang="en-US" sz="9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Headscale, Velero, OnlyOffice…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4663440" y="1325880"/>
            <a:ext cx="3977640" cy="1444752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1" name="Shape 8"/>
          <p:cNvSpPr/>
          <p:nvPr/>
        </p:nvSpPr>
        <p:spPr>
          <a:xfrm>
            <a:off x="4663440" y="1325880"/>
            <a:ext cx="54864" cy="1444752"/>
          </a:xfrm>
          <a:prstGeom prst="rect">
            <a:avLst/>
          </a:prstGeom>
          <a:solidFill>
            <a:srgbClr val="1A73E8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2" name="Shape 9"/>
          <p:cNvSpPr/>
          <p:nvPr/>
        </p:nvSpPr>
        <p:spPr>
          <a:xfrm>
            <a:off x="4864608" y="1554480"/>
            <a:ext cx="658368" cy="658368"/>
          </a:xfrm>
          <a:prstGeom prst="roundRect">
            <a:avLst>
              <a:gd name="adj" fmla="val 22000"/>
            </a:avLst>
          </a:prstGeom>
          <a:solidFill>
            <a:srgbClr val="1A73E8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9449" y="1699321"/>
            <a:ext cx="368686" cy="368686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669280" y="1527048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Pipeline CI/CD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5669280" y="1892808"/>
            <a:ext cx="28346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9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Migration DinD → BuildKit</a:t>
            </a:r>
            <a:endParaRPr lang="en-US" sz="9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Lint, kubesec, validation,</a:t>
            </a:r>
            <a:endParaRPr lang="en-US" sz="9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publication OCI sur GitLab</a:t>
            </a:r>
            <a:endParaRPr lang="en-US" sz="900" dirty="0"/>
          </a:p>
        </p:txBody>
      </p:sp>
      <p:sp>
        <p:nvSpPr>
          <p:cNvPr id="16" name="Shape 12"/>
          <p:cNvSpPr/>
          <p:nvPr/>
        </p:nvSpPr>
        <p:spPr>
          <a:xfrm>
            <a:off x="502920" y="2953512"/>
            <a:ext cx="3977640" cy="1444752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Shape 13"/>
          <p:cNvSpPr/>
          <p:nvPr/>
        </p:nvSpPr>
        <p:spPr>
          <a:xfrm>
            <a:off x="502920" y="2953512"/>
            <a:ext cx="54864" cy="1444752"/>
          </a:xfrm>
          <a:prstGeom prst="rect">
            <a:avLst/>
          </a:prstGeom>
          <a:solidFill>
            <a:srgbClr val="7C3AED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18" name="Shape 14"/>
          <p:cNvSpPr/>
          <p:nvPr/>
        </p:nvSpPr>
        <p:spPr>
          <a:xfrm>
            <a:off x="704088" y="3182112"/>
            <a:ext cx="658368" cy="658368"/>
          </a:xfrm>
          <a:prstGeom prst="roundRect">
            <a:avLst>
              <a:gd name="adj" fmla="val 22000"/>
            </a:avLst>
          </a:prstGeom>
          <a:solidFill>
            <a:srgbClr val="7C3AED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8929" y="3326953"/>
            <a:ext cx="368686" cy="368686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508760" y="3154680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Sécurité</a:t>
            </a:r>
            <a:endParaRPr lang="en-US" sz="1400" dirty="0"/>
          </a:p>
        </p:txBody>
      </p:sp>
      <p:sp>
        <p:nvSpPr>
          <p:cNvPr id="21" name="Text 16"/>
          <p:cNvSpPr/>
          <p:nvPr/>
        </p:nvSpPr>
        <p:spPr>
          <a:xfrm>
            <a:off x="1508760" y="3520440"/>
            <a:ext cx="28346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9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Sealed Secrets chiffrés</a:t>
            </a:r>
            <a:endParaRPr lang="en-US" sz="9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Approche GitOps</a:t>
            </a:r>
            <a:endParaRPr lang="en-US" sz="9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Chiffrement des PVC (Kopia)</a:t>
            </a:r>
            <a:endParaRPr lang="en-US" sz="900" dirty="0"/>
          </a:p>
        </p:txBody>
      </p:sp>
      <p:sp>
        <p:nvSpPr>
          <p:cNvPr id="22" name="Shape 17"/>
          <p:cNvSpPr/>
          <p:nvPr/>
        </p:nvSpPr>
        <p:spPr>
          <a:xfrm>
            <a:off x="4663440" y="2953512"/>
            <a:ext cx="3977640" cy="1444752"/>
          </a:xfrm>
          <a:prstGeom prst="rect">
            <a:avLst/>
          </a:prstGeom>
          <a:solidFill>
            <a:srgbClr val="1A2540"/>
          </a:solidFill>
          <a:ln w="12700">
            <a:solidFill>
              <a:srgbClr val="243656"/>
            </a:solidFill>
            <a:prstDash val="solid"/>
          </a:ln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3" name="Shape 18"/>
          <p:cNvSpPr/>
          <p:nvPr/>
        </p:nvSpPr>
        <p:spPr>
          <a:xfrm>
            <a:off x="4663440" y="2953512"/>
            <a:ext cx="54864" cy="1444752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fr-FR"/>
          </a:p>
        </p:txBody>
      </p:sp>
      <p:sp>
        <p:nvSpPr>
          <p:cNvPr id="24" name="Shape 19"/>
          <p:cNvSpPr/>
          <p:nvPr/>
        </p:nvSpPr>
        <p:spPr>
          <a:xfrm>
            <a:off x="4864608" y="3182112"/>
            <a:ext cx="658368" cy="658368"/>
          </a:xfrm>
          <a:prstGeom prst="roundRect">
            <a:avLst>
              <a:gd name="adj" fmla="val 22000"/>
            </a:avLst>
          </a:prstGeom>
          <a:solidFill>
            <a:srgbClr val="10B981"/>
          </a:solidFill>
          <a:ln/>
          <a:effectLst>
            <a:outerShdw blurRad="101600" dist="38100" dir="81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9449" y="3326953"/>
            <a:ext cx="368686" cy="368686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669280" y="3154680"/>
            <a:ext cx="2834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Backup Velero</a:t>
            </a:r>
            <a:endParaRPr lang="en-US" sz="1400" dirty="0"/>
          </a:p>
        </p:txBody>
      </p:sp>
      <p:sp>
        <p:nvSpPr>
          <p:cNvPr id="27" name="Text 21"/>
          <p:cNvSpPr/>
          <p:nvPr/>
        </p:nvSpPr>
        <p:spPr>
          <a:xfrm>
            <a:off x="5669280" y="3520440"/>
            <a:ext cx="283464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9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Sauvegardes quotidiennes</a:t>
            </a:r>
            <a:endParaRPr lang="en-US" sz="9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Snapshots CSI Ceph RBD</a:t>
            </a:r>
            <a:endParaRPr lang="en-US" sz="9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9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Rétention de 3 semaines</a:t>
            </a:r>
            <a:endParaRPr lang="en-US" sz="900" dirty="0"/>
          </a:p>
        </p:txBody>
      </p:sp>
      <p:sp>
        <p:nvSpPr>
          <p:cNvPr id="28" name="Text 22"/>
          <p:cNvSpPr/>
          <p:nvPr/>
        </p:nvSpPr>
        <p:spPr>
          <a:xfrm>
            <a:off x="457200" y="47594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dirty="0">
                <a:solidFill>
                  <a:srgbClr val="8A9B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2ème année · France Nuage</a:t>
            </a:r>
            <a:endParaRPr lang="en-US" sz="800" dirty="0"/>
          </a:p>
        </p:txBody>
      </p:sp>
      <p:sp>
        <p:nvSpPr>
          <p:cNvPr id="29" name="Text 23"/>
          <p:cNvSpPr/>
          <p:nvPr/>
        </p:nvSpPr>
        <p:spPr>
          <a:xfrm>
            <a:off x="8321040" y="475945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0D4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594</Words>
  <Application>Microsoft Office PowerPoint</Application>
  <PresentationFormat>Affichage à l'écran (16:9)</PresentationFormat>
  <Paragraphs>149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3" baseType="lpstr">
      <vt:lpstr>Arial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Synthèse des stages BTS SIO</dc:title>
  <dc:subject>PptxGenJS Presentation</dc:subject>
  <dc:creator>Léo Dautriche</dc:creator>
  <cp:lastModifiedBy>leo dautriche</cp:lastModifiedBy>
  <cp:revision>10</cp:revision>
  <dcterms:created xsi:type="dcterms:W3CDTF">2026-06-01T16:01:16Z</dcterms:created>
  <dcterms:modified xsi:type="dcterms:W3CDTF">2026-06-01T16:18:38Z</dcterms:modified>
</cp:coreProperties>
</file>